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59" r:id="rId4"/>
    <p:sldId id="261" r:id="rId5"/>
    <p:sldId id="262"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047" autoAdjust="0"/>
  </p:normalViewPr>
  <p:slideViewPr>
    <p:cSldViewPr snapToGrid="0">
      <p:cViewPr>
        <p:scale>
          <a:sx n="100" d="100"/>
          <a:sy n="100" d="100"/>
        </p:scale>
        <p:origin x="95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89C40F-9ECF-4D2B-8720-21D2BEA7B150}" type="datetimeFigureOut">
              <a:rPr lang="en-SG" smtClean="0"/>
              <a:t>25/10/2019</a:t>
            </a:fld>
            <a:endParaRPr lang="en-S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9FD6FF-9337-4E72-BBCF-DA59F72F7579}" type="slidenum">
              <a:rPr lang="en-SG" smtClean="0"/>
              <a:t>‹#›</a:t>
            </a:fld>
            <a:endParaRPr lang="en-SG"/>
          </a:p>
        </p:txBody>
      </p:sp>
    </p:spTree>
    <p:extLst>
      <p:ext uri="{BB962C8B-B14F-4D97-AF65-F5344CB8AC3E}">
        <p14:creationId xmlns:p14="http://schemas.microsoft.com/office/powerpoint/2010/main" val="2213441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When I attended CHART Course in 2015, I was still new into the job. My task then was to extract and compile data that has already been </a:t>
            </a:r>
            <a:r>
              <a:rPr lang="en-US" dirty="0" err="1" smtClean="0"/>
              <a:t>analysed</a:t>
            </a:r>
            <a:r>
              <a:rPr lang="en-US" dirty="0" smtClean="0"/>
              <a:t>. During the course, I learnt how to </a:t>
            </a:r>
            <a:r>
              <a:rPr lang="en-US" dirty="0" err="1" smtClean="0"/>
              <a:t>analyse</a:t>
            </a:r>
            <a:r>
              <a:rPr lang="en-US" dirty="0" smtClean="0"/>
              <a:t> new data upon receipt. After my return to Singapore, I was put into the Notices to Mariners team where we </a:t>
            </a:r>
            <a:r>
              <a:rPr lang="en-US" dirty="0" err="1" smtClean="0"/>
              <a:t>analyse</a:t>
            </a:r>
            <a:r>
              <a:rPr lang="en-US" dirty="0" smtClean="0"/>
              <a:t> and decide the </a:t>
            </a:r>
            <a:r>
              <a:rPr lang="en-US" dirty="0" err="1" smtClean="0"/>
              <a:t>variouse</a:t>
            </a:r>
            <a:r>
              <a:rPr lang="en-US" dirty="0" smtClean="0"/>
              <a:t> course of actions for each data (whether or not to be promulgated into NM or not).</a:t>
            </a:r>
          </a:p>
          <a:p>
            <a:endParaRPr lang="en-SG" dirty="0"/>
          </a:p>
        </p:txBody>
      </p:sp>
      <p:sp>
        <p:nvSpPr>
          <p:cNvPr id="4" name="Slide Number Placeholder 3"/>
          <p:cNvSpPr>
            <a:spLocks noGrp="1"/>
          </p:cNvSpPr>
          <p:nvPr>
            <p:ph type="sldNum" sz="quarter" idx="10"/>
          </p:nvPr>
        </p:nvSpPr>
        <p:spPr/>
        <p:txBody>
          <a:bodyPr/>
          <a:lstStyle/>
          <a:p>
            <a:fld id="{779FD6FF-9337-4E72-BBCF-DA59F72F7579}" type="slidenum">
              <a:rPr lang="en-SG" smtClean="0"/>
              <a:t>4</a:t>
            </a:fld>
            <a:endParaRPr lang="en-SG"/>
          </a:p>
        </p:txBody>
      </p:sp>
    </p:spTree>
    <p:extLst>
      <p:ext uri="{BB962C8B-B14F-4D97-AF65-F5344CB8AC3E}">
        <p14:creationId xmlns:p14="http://schemas.microsoft.com/office/powerpoint/2010/main" val="3268115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779FD6FF-9337-4E72-BBCF-DA59F72F7579}" type="slidenum">
              <a:rPr lang="en-SG" smtClean="0"/>
              <a:t>5</a:t>
            </a:fld>
            <a:endParaRPr lang="en-SG"/>
          </a:p>
        </p:txBody>
      </p:sp>
    </p:spTree>
    <p:extLst>
      <p:ext uri="{BB962C8B-B14F-4D97-AF65-F5344CB8AC3E}">
        <p14:creationId xmlns:p14="http://schemas.microsoft.com/office/powerpoint/2010/main" val="337147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B597B5-C893-4095-8357-5919F9CF5B2F}"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BA8B4-742B-44F4-91F5-043E26B71D5D}" type="slidenum">
              <a:rPr lang="en-US" smtClean="0"/>
              <a:t>‹#›</a:t>
            </a:fld>
            <a:endParaRPr lang="en-US"/>
          </a:p>
        </p:txBody>
      </p:sp>
    </p:spTree>
    <p:extLst>
      <p:ext uri="{BB962C8B-B14F-4D97-AF65-F5344CB8AC3E}">
        <p14:creationId xmlns:p14="http://schemas.microsoft.com/office/powerpoint/2010/main" val="1192104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B597B5-C893-4095-8357-5919F9CF5B2F}"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BA8B4-742B-44F4-91F5-043E26B71D5D}" type="slidenum">
              <a:rPr lang="en-US" smtClean="0"/>
              <a:t>‹#›</a:t>
            </a:fld>
            <a:endParaRPr lang="en-US"/>
          </a:p>
        </p:txBody>
      </p:sp>
    </p:spTree>
    <p:extLst>
      <p:ext uri="{BB962C8B-B14F-4D97-AF65-F5344CB8AC3E}">
        <p14:creationId xmlns:p14="http://schemas.microsoft.com/office/powerpoint/2010/main" val="3264578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B597B5-C893-4095-8357-5919F9CF5B2F}"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BA8B4-742B-44F4-91F5-043E26B71D5D}" type="slidenum">
              <a:rPr lang="en-US" smtClean="0"/>
              <a:t>‹#›</a:t>
            </a:fld>
            <a:endParaRPr lang="en-US"/>
          </a:p>
        </p:txBody>
      </p:sp>
    </p:spTree>
    <p:extLst>
      <p:ext uri="{BB962C8B-B14F-4D97-AF65-F5344CB8AC3E}">
        <p14:creationId xmlns:p14="http://schemas.microsoft.com/office/powerpoint/2010/main" val="2307002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B597B5-C893-4095-8357-5919F9CF5B2F}"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BA8B4-742B-44F4-91F5-043E26B71D5D}" type="slidenum">
              <a:rPr lang="en-US" smtClean="0"/>
              <a:t>‹#›</a:t>
            </a:fld>
            <a:endParaRPr lang="en-US"/>
          </a:p>
        </p:txBody>
      </p:sp>
    </p:spTree>
    <p:extLst>
      <p:ext uri="{BB962C8B-B14F-4D97-AF65-F5344CB8AC3E}">
        <p14:creationId xmlns:p14="http://schemas.microsoft.com/office/powerpoint/2010/main" val="1591816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B597B5-C893-4095-8357-5919F9CF5B2F}"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BA8B4-742B-44F4-91F5-043E26B71D5D}" type="slidenum">
              <a:rPr lang="en-US" smtClean="0"/>
              <a:t>‹#›</a:t>
            </a:fld>
            <a:endParaRPr lang="en-US"/>
          </a:p>
        </p:txBody>
      </p:sp>
    </p:spTree>
    <p:extLst>
      <p:ext uri="{BB962C8B-B14F-4D97-AF65-F5344CB8AC3E}">
        <p14:creationId xmlns:p14="http://schemas.microsoft.com/office/powerpoint/2010/main" val="36081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B597B5-C893-4095-8357-5919F9CF5B2F}"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BA8B4-742B-44F4-91F5-043E26B71D5D}" type="slidenum">
              <a:rPr lang="en-US" smtClean="0"/>
              <a:t>‹#›</a:t>
            </a:fld>
            <a:endParaRPr lang="en-US"/>
          </a:p>
        </p:txBody>
      </p:sp>
    </p:spTree>
    <p:extLst>
      <p:ext uri="{BB962C8B-B14F-4D97-AF65-F5344CB8AC3E}">
        <p14:creationId xmlns:p14="http://schemas.microsoft.com/office/powerpoint/2010/main" val="282165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B597B5-C893-4095-8357-5919F9CF5B2F}" type="datetimeFigureOut">
              <a:rPr lang="en-US" smtClean="0"/>
              <a:t>10/25/2019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4BA8B4-742B-44F4-91F5-043E26B71D5D}" type="slidenum">
              <a:rPr lang="en-US" smtClean="0"/>
              <a:t>‹#›</a:t>
            </a:fld>
            <a:endParaRPr lang="en-US"/>
          </a:p>
        </p:txBody>
      </p:sp>
    </p:spTree>
    <p:extLst>
      <p:ext uri="{BB962C8B-B14F-4D97-AF65-F5344CB8AC3E}">
        <p14:creationId xmlns:p14="http://schemas.microsoft.com/office/powerpoint/2010/main" val="244461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B597B5-C893-4095-8357-5919F9CF5B2F}" type="datetimeFigureOut">
              <a:rPr lang="en-US" smtClean="0"/>
              <a:t>10/25/2019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4BA8B4-742B-44F4-91F5-043E26B71D5D}" type="slidenum">
              <a:rPr lang="en-US" smtClean="0"/>
              <a:t>‹#›</a:t>
            </a:fld>
            <a:endParaRPr lang="en-US"/>
          </a:p>
        </p:txBody>
      </p:sp>
    </p:spTree>
    <p:extLst>
      <p:ext uri="{BB962C8B-B14F-4D97-AF65-F5344CB8AC3E}">
        <p14:creationId xmlns:p14="http://schemas.microsoft.com/office/powerpoint/2010/main" val="2054185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597B5-C893-4095-8357-5919F9CF5B2F}" type="datetimeFigureOut">
              <a:rPr lang="en-US" smtClean="0"/>
              <a:t>10/25/2019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4BA8B4-742B-44F4-91F5-043E26B71D5D}" type="slidenum">
              <a:rPr lang="en-US" smtClean="0"/>
              <a:t>‹#›</a:t>
            </a:fld>
            <a:endParaRPr lang="en-US"/>
          </a:p>
        </p:txBody>
      </p:sp>
    </p:spTree>
    <p:extLst>
      <p:ext uri="{BB962C8B-B14F-4D97-AF65-F5344CB8AC3E}">
        <p14:creationId xmlns:p14="http://schemas.microsoft.com/office/powerpoint/2010/main" val="3343880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B597B5-C893-4095-8357-5919F9CF5B2F}"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BA8B4-742B-44F4-91F5-043E26B71D5D}" type="slidenum">
              <a:rPr lang="en-US" smtClean="0"/>
              <a:t>‹#›</a:t>
            </a:fld>
            <a:endParaRPr lang="en-US"/>
          </a:p>
        </p:txBody>
      </p:sp>
    </p:spTree>
    <p:extLst>
      <p:ext uri="{BB962C8B-B14F-4D97-AF65-F5344CB8AC3E}">
        <p14:creationId xmlns:p14="http://schemas.microsoft.com/office/powerpoint/2010/main" val="935480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B597B5-C893-4095-8357-5919F9CF5B2F}"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BA8B4-742B-44F4-91F5-043E26B71D5D}" type="slidenum">
              <a:rPr lang="en-US" smtClean="0"/>
              <a:t>‹#›</a:t>
            </a:fld>
            <a:endParaRPr lang="en-US"/>
          </a:p>
        </p:txBody>
      </p:sp>
    </p:spTree>
    <p:extLst>
      <p:ext uri="{BB962C8B-B14F-4D97-AF65-F5344CB8AC3E}">
        <p14:creationId xmlns:p14="http://schemas.microsoft.com/office/powerpoint/2010/main" val="604834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B597B5-C893-4095-8357-5919F9CF5B2F}" type="datetimeFigureOut">
              <a:rPr lang="en-US" smtClean="0"/>
              <a:t>10/25/2019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4BA8B4-742B-44F4-91F5-043E26B71D5D}" type="slidenum">
              <a:rPr lang="en-US" smtClean="0"/>
              <a:t>‹#›</a:t>
            </a:fld>
            <a:endParaRPr lang="en-US"/>
          </a:p>
        </p:txBody>
      </p:sp>
    </p:spTree>
    <p:extLst>
      <p:ext uri="{BB962C8B-B14F-4D97-AF65-F5344CB8AC3E}">
        <p14:creationId xmlns:p14="http://schemas.microsoft.com/office/powerpoint/2010/main" val="620133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42460"/>
            <a:ext cx="9144000" cy="2387600"/>
          </a:xfrm>
        </p:spPr>
        <p:txBody>
          <a:bodyPr/>
          <a:lstStyle/>
          <a:p>
            <a:r>
              <a:rPr lang="en-US" dirty="0" err="1" smtClean="0"/>
              <a:t>Ms</a:t>
            </a:r>
            <a:endParaRPr lang="en-US" dirty="0"/>
          </a:p>
        </p:txBody>
      </p:sp>
      <p:sp>
        <p:nvSpPr>
          <p:cNvPr id="3" name="Subtitle 2"/>
          <p:cNvSpPr>
            <a:spLocks noGrp="1"/>
          </p:cNvSpPr>
          <p:nvPr>
            <p:ph type="subTitle" idx="1"/>
          </p:nvPr>
        </p:nvSpPr>
        <p:spPr/>
        <p:txBody>
          <a:bodyPr/>
          <a:lstStyle/>
          <a:p>
            <a:endParaRPr lang="en-US" dirty="0" smtClean="0"/>
          </a:p>
          <a:p>
            <a:r>
              <a:rPr lang="en-US" dirty="0" smtClean="0"/>
              <a:t>Ida Lyana </a:t>
            </a:r>
            <a:r>
              <a:rPr lang="en-US" dirty="0" err="1" smtClean="0"/>
              <a:t>Binte</a:t>
            </a:r>
            <a:r>
              <a:rPr lang="en-US" dirty="0" smtClean="0"/>
              <a:t> </a:t>
            </a:r>
            <a:r>
              <a:rPr lang="en-US" dirty="0" err="1" smtClean="0"/>
              <a:t>Kamsani</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616694" y="0"/>
            <a:ext cx="1283262" cy="1205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a:spLocks noChangeArrowheads="1"/>
          </p:cNvSpPr>
          <p:nvPr/>
        </p:nvSpPr>
        <p:spPr bwMode="auto">
          <a:xfrm>
            <a:off x="3440906" y="239485"/>
            <a:ext cx="53101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60000"/>
              <a:buFont typeface="Wingdings" panose="05000000000000000000" pitchFamily="2" charset="2"/>
              <a:buChar char="n"/>
              <a:defRPr sz="4000">
                <a:solidFill>
                  <a:srgbClr val="FFFF00"/>
                </a:solidFill>
                <a:latin typeface="Arial Narrow" panose="020B0606020202030204" pitchFamily="34" charset="0"/>
              </a:defRPr>
            </a:lvl1pPr>
            <a:lvl2pPr marL="742950" indent="-285750">
              <a:spcBef>
                <a:spcPct val="20000"/>
              </a:spcBef>
              <a:buClr>
                <a:srgbClr val="FFFF00"/>
              </a:buClr>
              <a:buChar char="•"/>
              <a:defRPr sz="3600">
                <a:solidFill>
                  <a:srgbClr val="FFFF00"/>
                </a:solidFill>
                <a:latin typeface="Arial Narrow" panose="020B0606020202030204" pitchFamily="34" charset="0"/>
              </a:defRPr>
            </a:lvl2pPr>
            <a:lvl3pPr marL="1143000" indent="-228600">
              <a:spcBef>
                <a:spcPct val="20000"/>
              </a:spcBef>
              <a:buClr>
                <a:srgbClr val="FFFF00"/>
              </a:buClr>
              <a:buSzPct val="60000"/>
              <a:buFont typeface="Wingdings" panose="05000000000000000000" pitchFamily="2" charset="2"/>
              <a:buChar char="n"/>
              <a:defRPr sz="3200">
                <a:solidFill>
                  <a:srgbClr val="FFFF00"/>
                </a:solidFill>
                <a:latin typeface="Arial Narrow" panose="020B0606020202030204" pitchFamily="34" charset="0"/>
              </a:defRPr>
            </a:lvl3pPr>
            <a:lvl4pPr marL="1600200" indent="-228600">
              <a:spcBef>
                <a:spcPct val="20000"/>
              </a:spcBef>
              <a:buClr>
                <a:srgbClr val="FFFF00"/>
              </a:buClr>
              <a:buChar char="•"/>
              <a:defRPr sz="2800">
                <a:solidFill>
                  <a:srgbClr val="FFFF00"/>
                </a:solidFill>
                <a:latin typeface="Arial Narrow" panose="020B0606020202030204" pitchFamily="34" charset="0"/>
              </a:defRPr>
            </a:lvl4pPr>
            <a:lvl5pPr marL="2057400" indent="-228600">
              <a:spcBef>
                <a:spcPct val="20000"/>
              </a:spcBef>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5pPr>
            <a:lvl6pPr marL="25146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6pPr>
            <a:lvl7pPr marL="29718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7pPr>
            <a:lvl8pPr marL="34290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8pPr>
            <a:lvl9pPr marL="38862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9pPr>
          </a:lstStyle>
          <a:p>
            <a:pPr algn="ctr" eaLnBrk="1" hangingPunct="1">
              <a:spcBef>
                <a:spcPct val="0"/>
              </a:spcBef>
              <a:buClrTx/>
              <a:buSzTx/>
              <a:buFontTx/>
              <a:buNone/>
            </a:pPr>
            <a:r>
              <a:rPr lang="en-US" altLang="en-US" sz="2400" b="1" dirty="0">
                <a:solidFill>
                  <a:srgbClr val="0070C0"/>
                </a:solidFill>
                <a:latin typeface="Verdana" panose="020B0604030504040204" pitchFamily="34" charset="0"/>
              </a:rPr>
              <a:t>IHO – NIPPON FOUNDATION</a:t>
            </a:r>
            <a:endParaRPr lang="en-GB" altLang="en-US" sz="2400" dirty="0">
              <a:solidFill>
                <a:srgbClr val="0070C0"/>
              </a:solidFill>
              <a:latin typeface="Verdana" panose="020B0604030504040204" pitchFamily="34" charset="0"/>
            </a:endParaRPr>
          </a:p>
          <a:p>
            <a:pPr algn="ctr" eaLnBrk="1" hangingPunct="1">
              <a:spcBef>
                <a:spcPct val="0"/>
              </a:spcBef>
              <a:buClrTx/>
              <a:buSzTx/>
              <a:buFontTx/>
              <a:buNone/>
            </a:pPr>
            <a:r>
              <a:rPr lang="en-US" altLang="en-US" sz="2400" b="1" dirty="0">
                <a:solidFill>
                  <a:srgbClr val="0070C0"/>
                </a:solidFill>
                <a:latin typeface="Verdana" panose="020B0604030504040204" pitchFamily="34" charset="0"/>
              </a:rPr>
              <a:t>ALUMNI </a:t>
            </a:r>
            <a:r>
              <a:rPr lang="en-US" altLang="en-US" sz="2400" b="1" dirty="0" smtClean="0">
                <a:solidFill>
                  <a:srgbClr val="0070C0"/>
                </a:solidFill>
                <a:latin typeface="Verdana" panose="020B0604030504040204" pitchFamily="34" charset="0"/>
              </a:rPr>
              <a:t>SEMINAR</a:t>
            </a:r>
            <a:endParaRPr lang="en-GB" altLang="en-US" sz="2400" dirty="0">
              <a:solidFill>
                <a:srgbClr val="0070C0"/>
              </a:solidFill>
              <a:latin typeface="Verdana" panose="020B060403050404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0617" y="-24788"/>
            <a:ext cx="1214688" cy="1214688"/>
          </a:xfrm>
          <a:prstGeom prst="rect">
            <a:avLst/>
          </a:prstGeom>
        </p:spPr>
      </p:pic>
    </p:spTree>
    <p:extLst>
      <p:ext uri="{BB962C8B-B14F-4D97-AF65-F5344CB8AC3E}">
        <p14:creationId xmlns:p14="http://schemas.microsoft.com/office/powerpoint/2010/main" val="3528309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305478"/>
            <a:ext cx="10515600" cy="646814"/>
          </a:xfrm>
        </p:spPr>
        <p:txBody>
          <a:bodyPr>
            <a:normAutofit fontScale="90000"/>
          </a:bodyPr>
          <a:lstStyle/>
          <a:p>
            <a:r>
              <a:rPr lang="fr-FR" dirty="0" smtClean="0"/>
              <a:t> </a:t>
            </a:r>
            <a:r>
              <a:rPr lang="fr-FR" sz="4000" b="1" dirty="0" smtClean="0">
                <a:solidFill>
                  <a:srgbClr val="0070C0"/>
                </a:solidFill>
                <a:latin typeface="+mn-lt"/>
                <a:ea typeface="+mn-ea"/>
                <a:cs typeface="+mn-cs"/>
              </a:rPr>
              <a:t>Self introduction</a:t>
            </a:r>
            <a:endParaRPr lang="en-US" sz="4000" b="1" dirty="0">
              <a:solidFill>
                <a:srgbClr val="0070C0"/>
              </a:solidFill>
              <a:latin typeface="+mn-lt"/>
              <a:ea typeface="+mn-ea"/>
              <a:cs typeface="+mn-cs"/>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616694" y="0"/>
            <a:ext cx="1283262" cy="1205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
          <p:cNvSpPr>
            <a:spLocks noChangeArrowheads="1"/>
          </p:cNvSpPr>
          <p:nvPr/>
        </p:nvSpPr>
        <p:spPr bwMode="auto">
          <a:xfrm>
            <a:off x="3440906" y="239485"/>
            <a:ext cx="53101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60000"/>
              <a:buFont typeface="Wingdings" panose="05000000000000000000" pitchFamily="2" charset="2"/>
              <a:buChar char="n"/>
              <a:defRPr sz="4000">
                <a:solidFill>
                  <a:srgbClr val="FFFF00"/>
                </a:solidFill>
                <a:latin typeface="Arial Narrow" panose="020B0606020202030204" pitchFamily="34" charset="0"/>
              </a:defRPr>
            </a:lvl1pPr>
            <a:lvl2pPr marL="742950" indent="-285750">
              <a:spcBef>
                <a:spcPct val="20000"/>
              </a:spcBef>
              <a:buClr>
                <a:srgbClr val="FFFF00"/>
              </a:buClr>
              <a:buChar char="•"/>
              <a:defRPr sz="3600">
                <a:solidFill>
                  <a:srgbClr val="FFFF00"/>
                </a:solidFill>
                <a:latin typeface="Arial Narrow" panose="020B0606020202030204" pitchFamily="34" charset="0"/>
              </a:defRPr>
            </a:lvl2pPr>
            <a:lvl3pPr marL="1143000" indent="-228600">
              <a:spcBef>
                <a:spcPct val="20000"/>
              </a:spcBef>
              <a:buClr>
                <a:srgbClr val="FFFF00"/>
              </a:buClr>
              <a:buSzPct val="60000"/>
              <a:buFont typeface="Wingdings" panose="05000000000000000000" pitchFamily="2" charset="2"/>
              <a:buChar char="n"/>
              <a:defRPr sz="3200">
                <a:solidFill>
                  <a:srgbClr val="FFFF00"/>
                </a:solidFill>
                <a:latin typeface="Arial Narrow" panose="020B0606020202030204" pitchFamily="34" charset="0"/>
              </a:defRPr>
            </a:lvl3pPr>
            <a:lvl4pPr marL="1600200" indent="-228600">
              <a:spcBef>
                <a:spcPct val="20000"/>
              </a:spcBef>
              <a:buClr>
                <a:srgbClr val="FFFF00"/>
              </a:buClr>
              <a:buChar char="•"/>
              <a:defRPr sz="2800">
                <a:solidFill>
                  <a:srgbClr val="FFFF00"/>
                </a:solidFill>
                <a:latin typeface="Arial Narrow" panose="020B0606020202030204" pitchFamily="34" charset="0"/>
              </a:defRPr>
            </a:lvl4pPr>
            <a:lvl5pPr marL="2057400" indent="-228600">
              <a:spcBef>
                <a:spcPct val="20000"/>
              </a:spcBef>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5pPr>
            <a:lvl6pPr marL="25146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6pPr>
            <a:lvl7pPr marL="29718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7pPr>
            <a:lvl8pPr marL="34290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8pPr>
            <a:lvl9pPr marL="38862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9pPr>
          </a:lstStyle>
          <a:p>
            <a:pPr algn="ctr" eaLnBrk="1" hangingPunct="1">
              <a:spcBef>
                <a:spcPct val="0"/>
              </a:spcBef>
              <a:buClrTx/>
              <a:buSzTx/>
              <a:buFontTx/>
              <a:buNone/>
            </a:pPr>
            <a:r>
              <a:rPr lang="en-US" altLang="en-US" sz="2400" b="1" dirty="0">
                <a:solidFill>
                  <a:srgbClr val="0070C0"/>
                </a:solidFill>
                <a:latin typeface="Verdana" panose="020B0604030504040204" pitchFamily="34" charset="0"/>
              </a:rPr>
              <a:t>IHO – NIPPON FOUNDATION</a:t>
            </a:r>
            <a:endParaRPr lang="en-GB" altLang="en-US" sz="2400" dirty="0">
              <a:solidFill>
                <a:srgbClr val="0070C0"/>
              </a:solidFill>
              <a:latin typeface="Verdana" panose="020B0604030504040204" pitchFamily="34" charset="0"/>
            </a:endParaRPr>
          </a:p>
          <a:p>
            <a:pPr algn="ctr" eaLnBrk="1" hangingPunct="1">
              <a:spcBef>
                <a:spcPct val="0"/>
              </a:spcBef>
              <a:buClrTx/>
              <a:buSzTx/>
              <a:buFontTx/>
              <a:buNone/>
            </a:pPr>
            <a:r>
              <a:rPr lang="en-US" altLang="en-US" sz="2400" b="1" dirty="0">
                <a:solidFill>
                  <a:srgbClr val="0070C0"/>
                </a:solidFill>
                <a:latin typeface="Verdana" panose="020B0604030504040204" pitchFamily="34" charset="0"/>
              </a:rPr>
              <a:t>ALUMNI </a:t>
            </a:r>
            <a:r>
              <a:rPr lang="en-US" altLang="en-US" sz="2400" b="1" dirty="0" smtClean="0">
                <a:solidFill>
                  <a:srgbClr val="0070C0"/>
                </a:solidFill>
                <a:latin typeface="Verdana" panose="020B0604030504040204" pitchFamily="34" charset="0"/>
              </a:rPr>
              <a:t>SEMINAR</a:t>
            </a:r>
            <a:endParaRPr lang="en-GB" altLang="en-US" sz="2400" dirty="0">
              <a:solidFill>
                <a:srgbClr val="0070C0"/>
              </a:solidFill>
              <a:latin typeface="Verdana" panose="020B0604030504040204"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0617" y="-24788"/>
            <a:ext cx="1214688" cy="1214688"/>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2141390861"/>
              </p:ext>
            </p:extLst>
          </p:nvPr>
        </p:nvGraphicFramePr>
        <p:xfrm>
          <a:off x="1164845" y="2098224"/>
          <a:ext cx="8128000" cy="4759776"/>
        </p:xfrm>
        <a:graphic>
          <a:graphicData uri="http://schemas.openxmlformats.org/drawingml/2006/table">
            <a:tbl>
              <a:tblPr firstRow="1" bandRow="1">
                <a:tableStyleId>{22838BEF-8BB2-4498-84A7-C5851F593DF1}</a:tableStyleId>
              </a:tblPr>
              <a:tblGrid>
                <a:gridCol w="2492843">
                  <a:extLst>
                    <a:ext uri="{9D8B030D-6E8A-4147-A177-3AD203B41FA5}">
                      <a16:colId xmlns:a16="http://schemas.microsoft.com/office/drawing/2014/main" val="20000"/>
                    </a:ext>
                  </a:extLst>
                </a:gridCol>
                <a:gridCol w="5635157">
                  <a:extLst>
                    <a:ext uri="{9D8B030D-6E8A-4147-A177-3AD203B41FA5}">
                      <a16:colId xmlns:a16="http://schemas.microsoft.com/office/drawing/2014/main" val="20001"/>
                    </a:ext>
                  </a:extLst>
                </a:gridCol>
              </a:tblGrid>
              <a:tr h="793296">
                <a:tc>
                  <a:txBody>
                    <a:bodyPr/>
                    <a:lstStyle/>
                    <a:p>
                      <a:r>
                        <a:rPr lang="en-US" dirty="0" smtClean="0"/>
                        <a:t>Name </a:t>
                      </a:r>
                      <a:endParaRPr lang="en-US" dirty="0"/>
                    </a:p>
                  </a:txBody>
                  <a:tcPr/>
                </a:tc>
                <a:tc>
                  <a:txBody>
                    <a:bodyPr/>
                    <a:lstStyle/>
                    <a:p>
                      <a:r>
                        <a:rPr lang="en-US" dirty="0" smtClean="0"/>
                        <a:t>Ida</a:t>
                      </a:r>
                      <a:r>
                        <a:rPr lang="en-US" baseline="0" dirty="0" smtClean="0"/>
                        <a:t> Lyana </a:t>
                      </a:r>
                      <a:r>
                        <a:rPr lang="en-US" baseline="0" dirty="0" err="1" smtClean="0"/>
                        <a:t>Binte</a:t>
                      </a:r>
                      <a:r>
                        <a:rPr lang="en-US" baseline="0" dirty="0" smtClean="0"/>
                        <a:t> </a:t>
                      </a:r>
                      <a:r>
                        <a:rPr lang="en-US" baseline="0" dirty="0" err="1" smtClean="0"/>
                        <a:t>Kamsani</a:t>
                      </a:r>
                      <a:endParaRPr lang="en-US" dirty="0"/>
                    </a:p>
                  </a:txBody>
                  <a:tcPr/>
                </a:tc>
                <a:extLst>
                  <a:ext uri="{0D108BD9-81ED-4DB2-BD59-A6C34878D82A}">
                    <a16:rowId xmlns:a16="http://schemas.microsoft.com/office/drawing/2014/main" val="10000"/>
                  </a:ext>
                </a:extLst>
              </a:tr>
              <a:tr h="793296">
                <a:tc>
                  <a:txBody>
                    <a:bodyPr/>
                    <a:lstStyle/>
                    <a:p>
                      <a:r>
                        <a:rPr lang="en-US" dirty="0" smtClean="0"/>
                        <a:t>Alumni year</a:t>
                      </a:r>
                      <a:endParaRPr lang="en-US" dirty="0"/>
                    </a:p>
                  </a:txBody>
                  <a:tcPr/>
                </a:tc>
                <a:tc>
                  <a:txBody>
                    <a:bodyPr/>
                    <a:lstStyle/>
                    <a:p>
                      <a:r>
                        <a:rPr lang="en-US" dirty="0" smtClean="0"/>
                        <a:t>2015</a:t>
                      </a:r>
                      <a:endParaRPr lang="en-US" dirty="0"/>
                    </a:p>
                  </a:txBody>
                  <a:tcPr/>
                </a:tc>
                <a:extLst>
                  <a:ext uri="{0D108BD9-81ED-4DB2-BD59-A6C34878D82A}">
                    <a16:rowId xmlns:a16="http://schemas.microsoft.com/office/drawing/2014/main" val="10001"/>
                  </a:ext>
                </a:extLst>
              </a:tr>
              <a:tr h="793296">
                <a:tc>
                  <a:txBody>
                    <a:bodyPr/>
                    <a:lstStyle/>
                    <a:p>
                      <a:r>
                        <a:rPr lang="en-US" dirty="0" smtClean="0"/>
                        <a:t>Country</a:t>
                      </a:r>
                      <a:endParaRPr lang="en-US" dirty="0"/>
                    </a:p>
                  </a:txBody>
                  <a:tcPr/>
                </a:tc>
                <a:tc>
                  <a:txBody>
                    <a:bodyPr/>
                    <a:lstStyle/>
                    <a:p>
                      <a:r>
                        <a:rPr lang="en-US" dirty="0" smtClean="0"/>
                        <a:t>Singapore</a:t>
                      </a:r>
                      <a:endParaRPr lang="en-US" dirty="0"/>
                    </a:p>
                  </a:txBody>
                  <a:tcPr/>
                </a:tc>
                <a:extLst>
                  <a:ext uri="{0D108BD9-81ED-4DB2-BD59-A6C34878D82A}">
                    <a16:rowId xmlns:a16="http://schemas.microsoft.com/office/drawing/2014/main" val="10002"/>
                  </a:ext>
                </a:extLst>
              </a:tr>
              <a:tr h="793296">
                <a:tc>
                  <a:txBody>
                    <a:bodyPr/>
                    <a:lstStyle/>
                    <a:p>
                      <a:r>
                        <a:rPr lang="en-US" dirty="0" smtClean="0"/>
                        <a:t>Organization</a:t>
                      </a:r>
                      <a:endParaRPr lang="en-US" dirty="0"/>
                    </a:p>
                  </a:txBody>
                  <a:tcPr/>
                </a:tc>
                <a:tc>
                  <a:txBody>
                    <a:bodyPr/>
                    <a:lstStyle/>
                    <a:p>
                      <a:r>
                        <a:rPr lang="en-US" dirty="0" smtClean="0"/>
                        <a:t>Maritime</a:t>
                      </a:r>
                      <a:r>
                        <a:rPr lang="en-US" baseline="0" dirty="0" smtClean="0"/>
                        <a:t> Port &amp; Authority Singapore</a:t>
                      </a:r>
                      <a:endParaRPr lang="en-US" dirty="0"/>
                    </a:p>
                  </a:txBody>
                  <a:tcPr/>
                </a:tc>
                <a:extLst>
                  <a:ext uri="{0D108BD9-81ED-4DB2-BD59-A6C34878D82A}">
                    <a16:rowId xmlns:a16="http://schemas.microsoft.com/office/drawing/2014/main" val="10003"/>
                  </a:ext>
                </a:extLst>
              </a:tr>
              <a:tr h="793296">
                <a:tc>
                  <a:txBody>
                    <a:bodyPr/>
                    <a:lstStyle/>
                    <a:p>
                      <a:r>
                        <a:rPr lang="en-US" dirty="0" smtClean="0"/>
                        <a:t>Position/Job title</a:t>
                      </a:r>
                      <a:endParaRPr lang="en-US" dirty="0"/>
                    </a:p>
                  </a:txBody>
                  <a:tcPr/>
                </a:tc>
                <a:tc>
                  <a:txBody>
                    <a:bodyPr/>
                    <a:lstStyle/>
                    <a:p>
                      <a:r>
                        <a:rPr lang="en-US" dirty="0" smtClean="0"/>
                        <a:t>Technical</a:t>
                      </a:r>
                      <a:r>
                        <a:rPr lang="en-US" baseline="0" dirty="0" smtClean="0"/>
                        <a:t> Executive</a:t>
                      </a:r>
                      <a:endParaRPr lang="en-US" dirty="0"/>
                    </a:p>
                  </a:txBody>
                  <a:tcPr/>
                </a:tc>
                <a:extLst>
                  <a:ext uri="{0D108BD9-81ED-4DB2-BD59-A6C34878D82A}">
                    <a16:rowId xmlns:a16="http://schemas.microsoft.com/office/drawing/2014/main" val="10004"/>
                  </a:ext>
                </a:extLst>
              </a:tr>
              <a:tr h="793296">
                <a:tc>
                  <a:txBody>
                    <a:bodyPr/>
                    <a:lstStyle/>
                    <a:p>
                      <a:r>
                        <a:rPr lang="en-US" dirty="0" smtClean="0"/>
                        <a:t>Current job description</a:t>
                      </a:r>
                      <a:endParaRPr lang="en-US" dirty="0"/>
                    </a:p>
                  </a:txBody>
                  <a:tcPr/>
                </a:tc>
                <a:tc>
                  <a:txBody>
                    <a:bodyPr/>
                    <a:lstStyle/>
                    <a:p>
                      <a:r>
                        <a:rPr lang="en-US" dirty="0" smtClean="0"/>
                        <a:t>To</a:t>
                      </a:r>
                      <a:r>
                        <a:rPr lang="en-US" baseline="0" dirty="0" smtClean="0"/>
                        <a:t> produce and maintain paper &amp; electronic navigational charts</a:t>
                      </a:r>
                      <a:endParaRPr lang="en-US" dirty="0"/>
                    </a:p>
                  </a:txBody>
                  <a:tcPr/>
                </a:tc>
                <a:extLst>
                  <a:ext uri="{0D108BD9-81ED-4DB2-BD59-A6C34878D82A}">
                    <a16:rowId xmlns:a16="http://schemas.microsoft.com/office/drawing/2014/main" val="10005"/>
                  </a:ext>
                </a:extLst>
              </a:tr>
            </a:tbl>
          </a:graphicData>
        </a:graphic>
      </p:graphicFrame>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33374" y="2093675"/>
            <a:ext cx="2024063" cy="2960730"/>
          </a:xfrm>
          <a:prstGeom prst="rect">
            <a:avLst/>
          </a:prstGeom>
        </p:spPr>
      </p:pic>
    </p:spTree>
    <p:extLst>
      <p:ext uri="{BB962C8B-B14F-4D97-AF65-F5344CB8AC3E}">
        <p14:creationId xmlns:p14="http://schemas.microsoft.com/office/powerpoint/2010/main" val="2876268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305478"/>
            <a:ext cx="10515600" cy="646814"/>
          </a:xfrm>
        </p:spPr>
        <p:txBody>
          <a:bodyPr>
            <a:normAutofit fontScale="90000"/>
          </a:bodyPr>
          <a:lstStyle/>
          <a:p>
            <a:r>
              <a:rPr lang="fr-FR" dirty="0" smtClean="0"/>
              <a:t> </a:t>
            </a:r>
            <a:r>
              <a:rPr lang="fr-FR" sz="4000" b="1" dirty="0" err="1">
                <a:solidFill>
                  <a:srgbClr val="0070C0"/>
                </a:solidFill>
                <a:latin typeface="+mn-lt"/>
                <a:ea typeface="+mn-ea"/>
                <a:cs typeface="+mn-cs"/>
              </a:rPr>
              <a:t>My</a:t>
            </a:r>
            <a:r>
              <a:rPr lang="fr-FR" sz="4000" b="1" dirty="0">
                <a:solidFill>
                  <a:srgbClr val="0070C0"/>
                </a:solidFill>
                <a:latin typeface="+mn-lt"/>
                <a:ea typeface="+mn-ea"/>
                <a:cs typeface="+mn-cs"/>
              </a:rPr>
              <a:t> </a:t>
            </a:r>
            <a:r>
              <a:rPr lang="fr-FR" sz="4000" b="1" dirty="0" err="1">
                <a:solidFill>
                  <a:srgbClr val="0070C0"/>
                </a:solidFill>
                <a:latin typeface="+mn-lt"/>
                <a:ea typeface="+mn-ea"/>
                <a:cs typeface="+mn-cs"/>
              </a:rPr>
              <a:t>career</a:t>
            </a:r>
            <a:r>
              <a:rPr lang="fr-FR" sz="4000" b="1" dirty="0">
                <a:solidFill>
                  <a:srgbClr val="0070C0"/>
                </a:solidFill>
                <a:latin typeface="+mn-lt"/>
                <a:ea typeface="+mn-ea"/>
                <a:cs typeface="+mn-cs"/>
              </a:rPr>
              <a:t> </a:t>
            </a:r>
            <a:r>
              <a:rPr lang="fr-FR" sz="4000" b="1" dirty="0" err="1">
                <a:solidFill>
                  <a:srgbClr val="0070C0"/>
                </a:solidFill>
                <a:latin typeface="+mn-lt"/>
                <a:ea typeface="+mn-ea"/>
                <a:cs typeface="+mn-cs"/>
              </a:rPr>
              <a:t>path</a:t>
            </a:r>
            <a:r>
              <a:rPr lang="fr-FR" sz="4000" b="1" dirty="0">
                <a:solidFill>
                  <a:srgbClr val="0070C0"/>
                </a:solidFill>
                <a:latin typeface="+mn-lt"/>
                <a:ea typeface="+mn-ea"/>
                <a:cs typeface="+mn-cs"/>
              </a:rPr>
              <a:t> and </a:t>
            </a:r>
            <a:r>
              <a:rPr lang="fr-FR" sz="4000" b="1" dirty="0" err="1">
                <a:solidFill>
                  <a:srgbClr val="0070C0"/>
                </a:solidFill>
                <a:latin typeface="+mn-lt"/>
                <a:ea typeface="+mn-ea"/>
                <a:cs typeface="+mn-cs"/>
              </a:rPr>
              <a:t>projects</a:t>
            </a:r>
            <a:r>
              <a:rPr lang="fr-FR" sz="4000" b="1" dirty="0">
                <a:solidFill>
                  <a:srgbClr val="0070C0"/>
                </a:solidFill>
                <a:latin typeface="+mn-lt"/>
                <a:ea typeface="+mn-ea"/>
                <a:cs typeface="+mn-cs"/>
              </a:rPr>
              <a:t> / </a:t>
            </a:r>
            <a:r>
              <a:rPr lang="fr-FR" sz="4000" b="1" dirty="0" err="1">
                <a:solidFill>
                  <a:srgbClr val="0070C0"/>
                </a:solidFill>
                <a:latin typeface="+mn-lt"/>
                <a:ea typeface="+mn-ea"/>
                <a:cs typeface="+mn-cs"/>
              </a:rPr>
              <a:t>Achievements</a:t>
            </a:r>
            <a:endParaRPr lang="en-US" sz="4000" b="1" dirty="0">
              <a:solidFill>
                <a:srgbClr val="0070C0"/>
              </a:solidFill>
              <a:latin typeface="+mn-lt"/>
              <a:ea typeface="+mn-ea"/>
              <a:cs typeface="+mn-cs"/>
            </a:endParaRPr>
          </a:p>
        </p:txBody>
      </p:sp>
      <p:sp>
        <p:nvSpPr>
          <p:cNvPr id="3" name="Content Placeholder 2"/>
          <p:cNvSpPr>
            <a:spLocks noGrp="1"/>
          </p:cNvSpPr>
          <p:nvPr>
            <p:ph idx="1"/>
          </p:nvPr>
        </p:nvSpPr>
        <p:spPr>
          <a:xfrm>
            <a:off x="838200" y="2118414"/>
            <a:ext cx="10515600" cy="4351338"/>
          </a:xfrm>
        </p:spPr>
        <p:txBody>
          <a:bodyPr/>
          <a:lstStyle/>
          <a:p>
            <a:r>
              <a:rPr lang="en-US" dirty="0" smtClean="0"/>
              <a:t>Cartographer – Paper and ENC chart compiler/checker</a:t>
            </a:r>
          </a:p>
          <a:p>
            <a:r>
              <a:rPr lang="en-US" dirty="0" smtClean="0"/>
              <a:t>Trainer – Basic Cartography Course trainer for new officers</a:t>
            </a:r>
            <a:endParaRPr 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616694" y="0"/>
            <a:ext cx="1283262" cy="1205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
          <p:cNvSpPr>
            <a:spLocks noChangeArrowheads="1"/>
          </p:cNvSpPr>
          <p:nvPr/>
        </p:nvSpPr>
        <p:spPr bwMode="auto">
          <a:xfrm>
            <a:off x="3440906" y="239485"/>
            <a:ext cx="53101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60000"/>
              <a:buFont typeface="Wingdings" panose="05000000000000000000" pitchFamily="2" charset="2"/>
              <a:buChar char="n"/>
              <a:defRPr sz="4000">
                <a:solidFill>
                  <a:srgbClr val="FFFF00"/>
                </a:solidFill>
                <a:latin typeface="Arial Narrow" panose="020B0606020202030204" pitchFamily="34" charset="0"/>
              </a:defRPr>
            </a:lvl1pPr>
            <a:lvl2pPr marL="742950" indent="-285750">
              <a:spcBef>
                <a:spcPct val="20000"/>
              </a:spcBef>
              <a:buClr>
                <a:srgbClr val="FFFF00"/>
              </a:buClr>
              <a:buChar char="•"/>
              <a:defRPr sz="3600">
                <a:solidFill>
                  <a:srgbClr val="FFFF00"/>
                </a:solidFill>
                <a:latin typeface="Arial Narrow" panose="020B0606020202030204" pitchFamily="34" charset="0"/>
              </a:defRPr>
            </a:lvl2pPr>
            <a:lvl3pPr marL="1143000" indent="-228600">
              <a:spcBef>
                <a:spcPct val="20000"/>
              </a:spcBef>
              <a:buClr>
                <a:srgbClr val="FFFF00"/>
              </a:buClr>
              <a:buSzPct val="60000"/>
              <a:buFont typeface="Wingdings" panose="05000000000000000000" pitchFamily="2" charset="2"/>
              <a:buChar char="n"/>
              <a:defRPr sz="3200">
                <a:solidFill>
                  <a:srgbClr val="FFFF00"/>
                </a:solidFill>
                <a:latin typeface="Arial Narrow" panose="020B0606020202030204" pitchFamily="34" charset="0"/>
              </a:defRPr>
            </a:lvl3pPr>
            <a:lvl4pPr marL="1600200" indent="-228600">
              <a:spcBef>
                <a:spcPct val="20000"/>
              </a:spcBef>
              <a:buClr>
                <a:srgbClr val="FFFF00"/>
              </a:buClr>
              <a:buChar char="•"/>
              <a:defRPr sz="2800">
                <a:solidFill>
                  <a:srgbClr val="FFFF00"/>
                </a:solidFill>
                <a:latin typeface="Arial Narrow" panose="020B0606020202030204" pitchFamily="34" charset="0"/>
              </a:defRPr>
            </a:lvl4pPr>
            <a:lvl5pPr marL="2057400" indent="-228600">
              <a:spcBef>
                <a:spcPct val="20000"/>
              </a:spcBef>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5pPr>
            <a:lvl6pPr marL="25146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6pPr>
            <a:lvl7pPr marL="29718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7pPr>
            <a:lvl8pPr marL="34290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8pPr>
            <a:lvl9pPr marL="38862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9pPr>
          </a:lstStyle>
          <a:p>
            <a:pPr algn="ctr" eaLnBrk="1" hangingPunct="1">
              <a:spcBef>
                <a:spcPct val="0"/>
              </a:spcBef>
              <a:buClrTx/>
              <a:buSzTx/>
              <a:buFontTx/>
              <a:buNone/>
            </a:pPr>
            <a:r>
              <a:rPr lang="en-US" altLang="en-US" sz="2400" b="1" dirty="0">
                <a:solidFill>
                  <a:srgbClr val="0070C0"/>
                </a:solidFill>
                <a:latin typeface="Verdana" panose="020B0604030504040204" pitchFamily="34" charset="0"/>
              </a:rPr>
              <a:t>IHO – NIPPON FOUNDATION</a:t>
            </a:r>
            <a:endParaRPr lang="en-GB" altLang="en-US" sz="2400" dirty="0">
              <a:solidFill>
                <a:srgbClr val="0070C0"/>
              </a:solidFill>
              <a:latin typeface="Verdana" panose="020B0604030504040204" pitchFamily="34" charset="0"/>
            </a:endParaRPr>
          </a:p>
          <a:p>
            <a:pPr algn="ctr" eaLnBrk="1" hangingPunct="1">
              <a:spcBef>
                <a:spcPct val="0"/>
              </a:spcBef>
              <a:buClrTx/>
              <a:buSzTx/>
              <a:buFontTx/>
              <a:buNone/>
            </a:pPr>
            <a:r>
              <a:rPr lang="en-US" altLang="en-US" sz="2400" b="1" dirty="0">
                <a:solidFill>
                  <a:srgbClr val="0070C0"/>
                </a:solidFill>
                <a:latin typeface="Verdana" panose="020B0604030504040204" pitchFamily="34" charset="0"/>
              </a:rPr>
              <a:t>ALUMNI </a:t>
            </a:r>
            <a:r>
              <a:rPr lang="en-US" altLang="en-US" sz="2400" b="1" dirty="0" smtClean="0">
                <a:solidFill>
                  <a:srgbClr val="0070C0"/>
                </a:solidFill>
                <a:latin typeface="Verdana" panose="020B0604030504040204" pitchFamily="34" charset="0"/>
              </a:rPr>
              <a:t>SEMINAR</a:t>
            </a:r>
            <a:endParaRPr lang="en-GB" altLang="en-US" sz="2400" dirty="0">
              <a:solidFill>
                <a:srgbClr val="0070C0"/>
              </a:solidFill>
              <a:latin typeface="Verdana" panose="020B0604030504040204"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0617" y="-24788"/>
            <a:ext cx="1214688" cy="1214688"/>
          </a:xfrm>
          <a:prstGeom prst="rect">
            <a:avLst/>
          </a:prstGeom>
        </p:spPr>
      </p:pic>
    </p:spTree>
    <p:extLst>
      <p:ext uri="{BB962C8B-B14F-4D97-AF65-F5344CB8AC3E}">
        <p14:creationId xmlns:p14="http://schemas.microsoft.com/office/powerpoint/2010/main" val="3923523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305478"/>
            <a:ext cx="10515600" cy="646814"/>
          </a:xfrm>
        </p:spPr>
        <p:txBody>
          <a:bodyPr>
            <a:noAutofit/>
          </a:bodyPr>
          <a:lstStyle/>
          <a:p>
            <a:r>
              <a:rPr lang="fr-FR" sz="3600" b="1" dirty="0" err="1" smtClean="0">
                <a:solidFill>
                  <a:srgbClr val="0070C0"/>
                </a:solidFill>
                <a:latin typeface="+mn-lt"/>
                <a:ea typeface="+mn-ea"/>
                <a:cs typeface="+mn-cs"/>
              </a:rPr>
              <a:t>Lessons</a:t>
            </a:r>
            <a:r>
              <a:rPr lang="fr-FR" sz="3600" b="1" dirty="0" smtClean="0">
                <a:solidFill>
                  <a:srgbClr val="0070C0"/>
                </a:solidFill>
                <a:latin typeface="+mn-lt"/>
                <a:ea typeface="+mn-ea"/>
                <a:cs typeface="+mn-cs"/>
              </a:rPr>
              <a:t> </a:t>
            </a:r>
            <a:r>
              <a:rPr lang="fr-FR" sz="3600" b="1" dirty="0" err="1" smtClean="0">
                <a:solidFill>
                  <a:srgbClr val="0070C0"/>
                </a:solidFill>
                <a:latin typeface="+mn-lt"/>
                <a:ea typeface="+mn-ea"/>
                <a:cs typeface="+mn-cs"/>
              </a:rPr>
              <a:t>learned</a:t>
            </a:r>
            <a:r>
              <a:rPr lang="fr-FR" sz="3600" b="1" dirty="0" smtClean="0">
                <a:solidFill>
                  <a:srgbClr val="0070C0"/>
                </a:solidFill>
                <a:latin typeface="+mn-lt"/>
                <a:ea typeface="+mn-ea"/>
                <a:cs typeface="+mn-cs"/>
              </a:rPr>
              <a:t> </a:t>
            </a:r>
            <a:r>
              <a:rPr lang="fr-FR" sz="3600" b="1" dirty="0" err="1" smtClean="0">
                <a:solidFill>
                  <a:srgbClr val="0070C0"/>
                </a:solidFill>
                <a:latin typeface="+mn-lt"/>
                <a:ea typeface="+mn-ea"/>
                <a:cs typeface="+mn-cs"/>
              </a:rPr>
              <a:t>from</a:t>
            </a:r>
            <a:r>
              <a:rPr lang="fr-FR" sz="3600" b="1" dirty="0" smtClean="0">
                <a:solidFill>
                  <a:srgbClr val="0070C0"/>
                </a:solidFill>
                <a:latin typeface="+mn-lt"/>
                <a:ea typeface="+mn-ea"/>
                <a:cs typeface="+mn-cs"/>
              </a:rPr>
              <a:t> CHART Course</a:t>
            </a:r>
            <a:endParaRPr lang="en-US" sz="3600" b="1" dirty="0">
              <a:solidFill>
                <a:srgbClr val="0070C0"/>
              </a:solidFill>
              <a:latin typeface="+mn-lt"/>
              <a:ea typeface="+mn-ea"/>
              <a:cs typeface="+mn-cs"/>
            </a:endParaRPr>
          </a:p>
        </p:txBody>
      </p:sp>
      <p:sp>
        <p:nvSpPr>
          <p:cNvPr id="3" name="Content Placeholder 2"/>
          <p:cNvSpPr>
            <a:spLocks noGrp="1"/>
          </p:cNvSpPr>
          <p:nvPr>
            <p:ph idx="1"/>
          </p:nvPr>
        </p:nvSpPr>
        <p:spPr>
          <a:xfrm>
            <a:off x="838200" y="2118414"/>
            <a:ext cx="10515600" cy="4351338"/>
          </a:xfrm>
        </p:spPr>
        <p:txBody>
          <a:bodyPr/>
          <a:lstStyle/>
          <a:p>
            <a:r>
              <a:rPr lang="en-US" dirty="0" smtClean="0"/>
              <a:t>Data analysis</a:t>
            </a:r>
          </a:p>
          <a:p>
            <a:r>
              <a:rPr lang="en-US" dirty="0" smtClean="0"/>
              <a:t>Basic chart scheming</a:t>
            </a:r>
          </a:p>
          <a:p>
            <a:r>
              <a:rPr lang="en-US" dirty="0" smtClean="0"/>
              <a:t>Chart production from ENC to Paper</a:t>
            </a:r>
            <a:endParaRPr lang="en-US"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616694" y="0"/>
            <a:ext cx="1283262" cy="1205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
          <p:cNvSpPr>
            <a:spLocks noChangeArrowheads="1"/>
          </p:cNvSpPr>
          <p:nvPr/>
        </p:nvSpPr>
        <p:spPr bwMode="auto">
          <a:xfrm>
            <a:off x="3440906" y="239485"/>
            <a:ext cx="53101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60000"/>
              <a:buFont typeface="Wingdings" panose="05000000000000000000" pitchFamily="2" charset="2"/>
              <a:buChar char="n"/>
              <a:defRPr sz="4000">
                <a:solidFill>
                  <a:srgbClr val="FFFF00"/>
                </a:solidFill>
                <a:latin typeface="Arial Narrow" panose="020B0606020202030204" pitchFamily="34" charset="0"/>
              </a:defRPr>
            </a:lvl1pPr>
            <a:lvl2pPr marL="742950" indent="-285750">
              <a:spcBef>
                <a:spcPct val="20000"/>
              </a:spcBef>
              <a:buClr>
                <a:srgbClr val="FFFF00"/>
              </a:buClr>
              <a:buChar char="•"/>
              <a:defRPr sz="3600">
                <a:solidFill>
                  <a:srgbClr val="FFFF00"/>
                </a:solidFill>
                <a:latin typeface="Arial Narrow" panose="020B0606020202030204" pitchFamily="34" charset="0"/>
              </a:defRPr>
            </a:lvl2pPr>
            <a:lvl3pPr marL="1143000" indent="-228600">
              <a:spcBef>
                <a:spcPct val="20000"/>
              </a:spcBef>
              <a:buClr>
                <a:srgbClr val="FFFF00"/>
              </a:buClr>
              <a:buSzPct val="60000"/>
              <a:buFont typeface="Wingdings" panose="05000000000000000000" pitchFamily="2" charset="2"/>
              <a:buChar char="n"/>
              <a:defRPr sz="3200">
                <a:solidFill>
                  <a:srgbClr val="FFFF00"/>
                </a:solidFill>
                <a:latin typeface="Arial Narrow" panose="020B0606020202030204" pitchFamily="34" charset="0"/>
              </a:defRPr>
            </a:lvl3pPr>
            <a:lvl4pPr marL="1600200" indent="-228600">
              <a:spcBef>
                <a:spcPct val="20000"/>
              </a:spcBef>
              <a:buClr>
                <a:srgbClr val="FFFF00"/>
              </a:buClr>
              <a:buChar char="•"/>
              <a:defRPr sz="2800">
                <a:solidFill>
                  <a:srgbClr val="FFFF00"/>
                </a:solidFill>
                <a:latin typeface="Arial Narrow" panose="020B0606020202030204" pitchFamily="34" charset="0"/>
              </a:defRPr>
            </a:lvl4pPr>
            <a:lvl5pPr marL="2057400" indent="-228600">
              <a:spcBef>
                <a:spcPct val="20000"/>
              </a:spcBef>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5pPr>
            <a:lvl6pPr marL="25146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6pPr>
            <a:lvl7pPr marL="29718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7pPr>
            <a:lvl8pPr marL="34290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8pPr>
            <a:lvl9pPr marL="38862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9pPr>
          </a:lstStyle>
          <a:p>
            <a:pPr algn="ctr" eaLnBrk="1" hangingPunct="1">
              <a:spcBef>
                <a:spcPct val="0"/>
              </a:spcBef>
              <a:buClrTx/>
              <a:buSzTx/>
              <a:buFontTx/>
              <a:buNone/>
            </a:pPr>
            <a:r>
              <a:rPr lang="en-US" altLang="en-US" sz="2400" b="1" dirty="0">
                <a:solidFill>
                  <a:srgbClr val="0070C0"/>
                </a:solidFill>
                <a:latin typeface="Verdana" panose="020B0604030504040204" pitchFamily="34" charset="0"/>
              </a:rPr>
              <a:t>IHO – NIPPON FOUNDATION</a:t>
            </a:r>
            <a:endParaRPr lang="en-GB" altLang="en-US" sz="2400" dirty="0">
              <a:solidFill>
                <a:srgbClr val="0070C0"/>
              </a:solidFill>
              <a:latin typeface="Verdana" panose="020B0604030504040204" pitchFamily="34" charset="0"/>
            </a:endParaRPr>
          </a:p>
          <a:p>
            <a:pPr algn="ctr" eaLnBrk="1" hangingPunct="1">
              <a:spcBef>
                <a:spcPct val="0"/>
              </a:spcBef>
              <a:buClrTx/>
              <a:buSzTx/>
              <a:buFontTx/>
              <a:buNone/>
            </a:pPr>
            <a:r>
              <a:rPr lang="en-US" altLang="en-US" sz="2400" b="1" dirty="0">
                <a:solidFill>
                  <a:srgbClr val="0070C0"/>
                </a:solidFill>
                <a:latin typeface="Verdana" panose="020B0604030504040204" pitchFamily="34" charset="0"/>
              </a:rPr>
              <a:t>ALUMNI </a:t>
            </a:r>
            <a:r>
              <a:rPr lang="en-US" altLang="en-US" sz="2400" b="1" dirty="0" smtClean="0">
                <a:solidFill>
                  <a:srgbClr val="0070C0"/>
                </a:solidFill>
                <a:latin typeface="Verdana" panose="020B0604030504040204" pitchFamily="34" charset="0"/>
              </a:rPr>
              <a:t>SEMINAR</a:t>
            </a:r>
            <a:endParaRPr lang="en-GB" altLang="en-US" sz="2400" dirty="0">
              <a:solidFill>
                <a:srgbClr val="0070C0"/>
              </a:solidFill>
              <a:latin typeface="Verdana" panose="020B0604030504040204" pitchFamily="34" charset="0"/>
            </a:endParaRP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60617" y="-24788"/>
            <a:ext cx="1214688" cy="1214688"/>
          </a:xfrm>
          <a:prstGeom prst="rect">
            <a:avLst/>
          </a:prstGeom>
        </p:spPr>
      </p:pic>
    </p:spTree>
    <p:extLst>
      <p:ext uri="{BB962C8B-B14F-4D97-AF65-F5344CB8AC3E}">
        <p14:creationId xmlns:p14="http://schemas.microsoft.com/office/powerpoint/2010/main" val="3872388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305478"/>
            <a:ext cx="10515600" cy="646814"/>
          </a:xfrm>
        </p:spPr>
        <p:txBody>
          <a:bodyPr>
            <a:normAutofit/>
          </a:bodyPr>
          <a:lstStyle/>
          <a:p>
            <a:r>
              <a:rPr lang="fr-FR" sz="4000" b="1" dirty="0">
                <a:solidFill>
                  <a:srgbClr val="0070C0"/>
                </a:solidFill>
                <a:latin typeface="+mn-lt"/>
                <a:ea typeface="+mn-ea"/>
                <a:cs typeface="+mn-cs"/>
              </a:rPr>
              <a:t>S</a:t>
            </a:r>
            <a:r>
              <a:rPr lang="fr-FR" sz="4000" b="1" dirty="0" smtClean="0">
                <a:solidFill>
                  <a:srgbClr val="0070C0"/>
                </a:solidFill>
                <a:latin typeface="+mn-lt"/>
                <a:ea typeface="+mn-ea"/>
                <a:cs typeface="+mn-cs"/>
              </a:rPr>
              <a:t>uggestion for the future</a:t>
            </a:r>
            <a:endParaRPr lang="en-US" sz="4000" b="1" dirty="0">
              <a:solidFill>
                <a:srgbClr val="0070C0"/>
              </a:solidFill>
              <a:latin typeface="+mn-lt"/>
              <a:ea typeface="+mn-ea"/>
              <a:cs typeface="+mn-cs"/>
            </a:endParaRPr>
          </a:p>
        </p:txBody>
      </p:sp>
      <p:sp>
        <p:nvSpPr>
          <p:cNvPr id="3" name="Content Placeholder 2"/>
          <p:cNvSpPr>
            <a:spLocks noGrp="1"/>
          </p:cNvSpPr>
          <p:nvPr>
            <p:ph idx="1"/>
          </p:nvPr>
        </p:nvSpPr>
        <p:spPr>
          <a:xfrm>
            <a:off x="838200" y="2118414"/>
            <a:ext cx="10515600" cy="4351338"/>
          </a:xfrm>
        </p:spPr>
        <p:txBody>
          <a:bodyPr>
            <a:normAutofit/>
          </a:bodyPr>
          <a:lstStyle/>
          <a:p>
            <a:pPr marL="0" indent="0">
              <a:buNone/>
            </a:pPr>
            <a:r>
              <a:rPr lang="en-US" dirty="0" smtClean="0"/>
              <a:t>During the course, all our course materials are based on information and practices done in the UK. </a:t>
            </a:r>
            <a:r>
              <a:rPr lang="en-US" dirty="0" smtClean="0"/>
              <a:t>While it is a good exposure for us to know and use information that is out of the norm, I think it will also be beneficial for us to be working on information that we actually see and use in our daily course of work. </a:t>
            </a:r>
          </a:p>
          <a:p>
            <a:pPr marL="0" indent="0">
              <a:buNone/>
            </a:pPr>
            <a:endParaRPr lang="en-US" dirty="0" smtClean="0"/>
          </a:p>
          <a:p>
            <a:pPr marL="0" indent="0">
              <a:buNone/>
            </a:pPr>
            <a:r>
              <a:rPr lang="en-US" dirty="0" smtClean="0"/>
              <a:t>For instance, the topic on Chart Text &amp; Styles are not fully applicable to us as we do not have all the fonts that UKHO uses. UKHO uses blue contours while we don’t. UKHO has various levels of rounding rules for depth sounding while we don’t, we retain or truncate. </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616694" y="0"/>
            <a:ext cx="1283262" cy="1205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
          <p:cNvSpPr>
            <a:spLocks noChangeArrowheads="1"/>
          </p:cNvSpPr>
          <p:nvPr/>
        </p:nvSpPr>
        <p:spPr bwMode="auto">
          <a:xfrm>
            <a:off x="3440906" y="239485"/>
            <a:ext cx="53101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60000"/>
              <a:buFont typeface="Wingdings" panose="05000000000000000000" pitchFamily="2" charset="2"/>
              <a:buChar char="n"/>
              <a:defRPr sz="4000">
                <a:solidFill>
                  <a:srgbClr val="FFFF00"/>
                </a:solidFill>
                <a:latin typeface="Arial Narrow" panose="020B0606020202030204" pitchFamily="34" charset="0"/>
              </a:defRPr>
            </a:lvl1pPr>
            <a:lvl2pPr marL="742950" indent="-285750">
              <a:spcBef>
                <a:spcPct val="20000"/>
              </a:spcBef>
              <a:buClr>
                <a:srgbClr val="FFFF00"/>
              </a:buClr>
              <a:buChar char="•"/>
              <a:defRPr sz="3600">
                <a:solidFill>
                  <a:srgbClr val="FFFF00"/>
                </a:solidFill>
                <a:latin typeface="Arial Narrow" panose="020B0606020202030204" pitchFamily="34" charset="0"/>
              </a:defRPr>
            </a:lvl2pPr>
            <a:lvl3pPr marL="1143000" indent="-228600">
              <a:spcBef>
                <a:spcPct val="20000"/>
              </a:spcBef>
              <a:buClr>
                <a:srgbClr val="FFFF00"/>
              </a:buClr>
              <a:buSzPct val="60000"/>
              <a:buFont typeface="Wingdings" panose="05000000000000000000" pitchFamily="2" charset="2"/>
              <a:buChar char="n"/>
              <a:defRPr sz="3200">
                <a:solidFill>
                  <a:srgbClr val="FFFF00"/>
                </a:solidFill>
                <a:latin typeface="Arial Narrow" panose="020B0606020202030204" pitchFamily="34" charset="0"/>
              </a:defRPr>
            </a:lvl3pPr>
            <a:lvl4pPr marL="1600200" indent="-228600">
              <a:spcBef>
                <a:spcPct val="20000"/>
              </a:spcBef>
              <a:buClr>
                <a:srgbClr val="FFFF00"/>
              </a:buClr>
              <a:buChar char="•"/>
              <a:defRPr sz="2800">
                <a:solidFill>
                  <a:srgbClr val="FFFF00"/>
                </a:solidFill>
                <a:latin typeface="Arial Narrow" panose="020B0606020202030204" pitchFamily="34" charset="0"/>
              </a:defRPr>
            </a:lvl4pPr>
            <a:lvl5pPr marL="2057400" indent="-228600">
              <a:spcBef>
                <a:spcPct val="20000"/>
              </a:spcBef>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5pPr>
            <a:lvl6pPr marL="25146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6pPr>
            <a:lvl7pPr marL="29718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7pPr>
            <a:lvl8pPr marL="34290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8pPr>
            <a:lvl9pPr marL="38862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9pPr>
          </a:lstStyle>
          <a:p>
            <a:pPr algn="ctr" eaLnBrk="1" hangingPunct="1">
              <a:spcBef>
                <a:spcPct val="0"/>
              </a:spcBef>
              <a:buClrTx/>
              <a:buSzTx/>
              <a:buFontTx/>
              <a:buNone/>
            </a:pPr>
            <a:r>
              <a:rPr lang="en-US" altLang="en-US" sz="2400" b="1" dirty="0">
                <a:solidFill>
                  <a:srgbClr val="0070C0"/>
                </a:solidFill>
                <a:latin typeface="Verdana" panose="020B0604030504040204" pitchFamily="34" charset="0"/>
              </a:rPr>
              <a:t>IHO – NIPPON FOUNDATION</a:t>
            </a:r>
            <a:endParaRPr lang="en-GB" altLang="en-US" sz="2400" dirty="0">
              <a:solidFill>
                <a:srgbClr val="0070C0"/>
              </a:solidFill>
              <a:latin typeface="Verdana" panose="020B0604030504040204" pitchFamily="34" charset="0"/>
            </a:endParaRPr>
          </a:p>
          <a:p>
            <a:pPr algn="ctr" eaLnBrk="1" hangingPunct="1">
              <a:spcBef>
                <a:spcPct val="0"/>
              </a:spcBef>
              <a:buClrTx/>
              <a:buSzTx/>
              <a:buFontTx/>
              <a:buNone/>
            </a:pPr>
            <a:r>
              <a:rPr lang="en-US" altLang="en-US" sz="2400" b="1" dirty="0">
                <a:solidFill>
                  <a:srgbClr val="0070C0"/>
                </a:solidFill>
                <a:latin typeface="Verdana" panose="020B0604030504040204" pitchFamily="34" charset="0"/>
              </a:rPr>
              <a:t>ALUMNI </a:t>
            </a:r>
            <a:r>
              <a:rPr lang="en-US" altLang="en-US" sz="2400" b="1" dirty="0" smtClean="0">
                <a:solidFill>
                  <a:srgbClr val="0070C0"/>
                </a:solidFill>
                <a:latin typeface="Verdana" panose="020B0604030504040204" pitchFamily="34" charset="0"/>
              </a:rPr>
              <a:t>SEMINAR</a:t>
            </a:r>
            <a:endParaRPr lang="en-GB" altLang="en-US" sz="2400" dirty="0">
              <a:solidFill>
                <a:srgbClr val="0070C0"/>
              </a:solidFill>
              <a:latin typeface="Verdana" panose="020B0604030504040204" pitchFamily="34" charset="0"/>
            </a:endParaRP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60617" y="-24788"/>
            <a:ext cx="1214688" cy="1214688"/>
          </a:xfrm>
          <a:prstGeom prst="rect">
            <a:avLst/>
          </a:prstGeom>
        </p:spPr>
      </p:pic>
    </p:spTree>
    <p:extLst>
      <p:ext uri="{BB962C8B-B14F-4D97-AF65-F5344CB8AC3E}">
        <p14:creationId xmlns:p14="http://schemas.microsoft.com/office/powerpoint/2010/main" val="815876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305478"/>
            <a:ext cx="10515600" cy="646814"/>
          </a:xfrm>
        </p:spPr>
        <p:txBody>
          <a:bodyPr>
            <a:normAutofit/>
          </a:bodyPr>
          <a:lstStyle/>
          <a:p>
            <a:r>
              <a:rPr lang="fr-FR" sz="4000" b="1" dirty="0">
                <a:solidFill>
                  <a:srgbClr val="0070C0"/>
                </a:solidFill>
                <a:latin typeface="+mn-lt"/>
                <a:ea typeface="+mn-ea"/>
                <a:cs typeface="+mn-cs"/>
              </a:rPr>
              <a:t>S</a:t>
            </a:r>
            <a:r>
              <a:rPr lang="fr-FR" sz="4000" b="1" dirty="0" smtClean="0">
                <a:solidFill>
                  <a:srgbClr val="0070C0"/>
                </a:solidFill>
                <a:latin typeface="+mn-lt"/>
                <a:ea typeface="+mn-ea"/>
                <a:cs typeface="+mn-cs"/>
              </a:rPr>
              <a:t>uggestion for the future</a:t>
            </a:r>
            <a:endParaRPr lang="en-US" sz="4000" b="1" dirty="0">
              <a:solidFill>
                <a:srgbClr val="0070C0"/>
              </a:solidFill>
              <a:latin typeface="+mn-lt"/>
              <a:ea typeface="+mn-ea"/>
              <a:cs typeface="+mn-cs"/>
            </a:endParaRPr>
          </a:p>
        </p:txBody>
      </p:sp>
      <p:sp>
        <p:nvSpPr>
          <p:cNvPr id="3" name="Content Placeholder 2"/>
          <p:cNvSpPr>
            <a:spLocks noGrp="1"/>
          </p:cNvSpPr>
          <p:nvPr>
            <p:ph idx="1"/>
          </p:nvPr>
        </p:nvSpPr>
        <p:spPr>
          <a:xfrm>
            <a:off x="838200" y="2118414"/>
            <a:ext cx="10515600" cy="4351338"/>
          </a:xfrm>
        </p:spPr>
        <p:txBody>
          <a:bodyPr>
            <a:normAutofit/>
          </a:bodyPr>
          <a:lstStyle/>
          <a:p>
            <a:pPr marL="0" indent="0">
              <a:buNone/>
            </a:pPr>
            <a:r>
              <a:rPr lang="en-US" dirty="0"/>
              <a:t>My suggestion is to add an additional module where we apply cartographic skills based on information </a:t>
            </a:r>
            <a:r>
              <a:rPr lang="en-US" dirty="0" smtClean="0"/>
              <a:t>and practices that </a:t>
            </a:r>
            <a:r>
              <a:rPr lang="en-US" dirty="0"/>
              <a:t>we use back in our own organizations. Perhaps this way, we are able to relate and apply these skills better in our daily course of work when we return to work.</a:t>
            </a:r>
          </a:p>
          <a:p>
            <a:pPr marL="0" indent="0">
              <a:buNone/>
            </a:pPr>
            <a:endParaRPr lang="en-US" dirty="0" smtClean="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616694" y="0"/>
            <a:ext cx="1283262" cy="1205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
          <p:cNvSpPr>
            <a:spLocks noChangeArrowheads="1"/>
          </p:cNvSpPr>
          <p:nvPr/>
        </p:nvSpPr>
        <p:spPr bwMode="auto">
          <a:xfrm>
            <a:off x="3440906" y="239485"/>
            <a:ext cx="53101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60000"/>
              <a:buFont typeface="Wingdings" panose="05000000000000000000" pitchFamily="2" charset="2"/>
              <a:buChar char="n"/>
              <a:defRPr sz="4000">
                <a:solidFill>
                  <a:srgbClr val="FFFF00"/>
                </a:solidFill>
                <a:latin typeface="Arial Narrow" panose="020B0606020202030204" pitchFamily="34" charset="0"/>
              </a:defRPr>
            </a:lvl1pPr>
            <a:lvl2pPr marL="742950" indent="-285750">
              <a:spcBef>
                <a:spcPct val="20000"/>
              </a:spcBef>
              <a:buClr>
                <a:srgbClr val="FFFF00"/>
              </a:buClr>
              <a:buChar char="•"/>
              <a:defRPr sz="3600">
                <a:solidFill>
                  <a:srgbClr val="FFFF00"/>
                </a:solidFill>
                <a:latin typeface="Arial Narrow" panose="020B0606020202030204" pitchFamily="34" charset="0"/>
              </a:defRPr>
            </a:lvl2pPr>
            <a:lvl3pPr marL="1143000" indent="-228600">
              <a:spcBef>
                <a:spcPct val="20000"/>
              </a:spcBef>
              <a:buClr>
                <a:srgbClr val="FFFF00"/>
              </a:buClr>
              <a:buSzPct val="60000"/>
              <a:buFont typeface="Wingdings" panose="05000000000000000000" pitchFamily="2" charset="2"/>
              <a:buChar char="n"/>
              <a:defRPr sz="3200">
                <a:solidFill>
                  <a:srgbClr val="FFFF00"/>
                </a:solidFill>
                <a:latin typeface="Arial Narrow" panose="020B0606020202030204" pitchFamily="34" charset="0"/>
              </a:defRPr>
            </a:lvl3pPr>
            <a:lvl4pPr marL="1600200" indent="-228600">
              <a:spcBef>
                <a:spcPct val="20000"/>
              </a:spcBef>
              <a:buClr>
                <a:srgbClr val="FFFF00"/>
              </a:buClr>
              <a:buChar char="•"/>
              <a:defRPr sz="2800">
                <a:solidFill>
                  <a:srgbClr val="FFFF00"/>
                </a:solidFill>
                <a:latin typeface="Arial Narrow" panose="020B0606020202030204" pitchFamily="34" charset="0"/>
              </a:defRPr>
            </a:lvl4pPr>
            <a:lvl5pPr marL="2057400" indent="-228600">
              <a:spcBef>
                <a:spcPct val="20000"/>
              </a:spcBef>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5pPr>
            <a:lvl6pPr marL="25146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6pPr>
            <a:lvl7pPr marL="29718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7pPr>
            <a:lvl8pPr marL="34290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8pPr>
            <a:lvl9pPr marL="38862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9pPr>
          </a:lstStyle>
          <a:p>
            <a:pPr algn="ctr" eaLnBrk="1" hangingPunct="1">
              <a:spcBef>
                <a:spcPct val="0"/>
              </a:spcBef>
              <a:buClrTx/>
              <a:buSzTx/>
              <a:buFontTx/>
              <a:buNone/>
            </a:pPr>
            <a:r>
              <a:rPr lang="en-US" altLang="en-US" sz="2400" b="1" dirty="0">
                <a:solidFill>
                  <a:srgbClr val="0070C0"/>
                </a:solidFill>
                <a:latin typeface="Verdana" panose="020B0604030504040204" pitchFamily="34" charset="0"/>
              </a:rPr>
              <a:t>IHO – NIPPON FOUNDATION</a:t>
            </a:r>
            <a:endParaRPr lang="en-GB" altLang="en-US" sz="2400" dirty="0">
              <a:solidFill>
                <a:srgbClr val="0070C0"/>
              </a:solidFill>
              <a:latin typeface="Verdana" panose="020B0604030504040204" pitchFamily="34" charset="0"/>
            </a:endParaRPr>
          </a:p>
          <a:p>
            <a:pPr algn="ctr" eaLnBrk="1" hangingPunct="1">
              <a:spcBef>
                <a:spcPct val="0"/>
              </a:spcBef>
              <a:buClrTx/>
              <a:buSzTx/>
              <a:buFontTx/>
              <a:buNone/>
            </a:pPr>
            <a:r>
              <a:rPr lang="en-US" altLang="en-US" sz="2400" b="1" dirty="0">
                <a:solidFill>
                  <a:srgbClr val="0070C0"/>
                </a:solidFill>
                <a:latin typeface="Verdana" panose="020B0604030504040204" pitchFamily="34" charset="0"/>
              </a:rPr>
              <a:t>ALUMNI </a:t>
            </a:r>
            <a:r>
              <a:rPr lang="en-US" altLang="en-US" sz="2400" b="1" dirty="0" smtClean="0">
                <a:solidFill>
                  <a:srgbClr val="0070C0"/>
                </a:solidFill>
                <a:latin typeface="Verdana" panose="020B0604030504040204" pitchFamily="34" charset="0"/>
              </a:rPr>
              <a:t>SEMINAR</a:t>
            </a:r>
            <a:endParaRPr lang="en-GB" altLang="en-US" sz="2400" dirty="0">
              <a:solidFill>
                <a:srgbClr val="0070C0"/>
              </a:solidFill>
              <a:latin typeface="Verdana" panose="020B0604030504040204"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0617" y="-24788"/>
            <a:ext cx="1214688" cy="1214688"/>
          </a:xfrm>
          <a:prstGeom prst="rect">
            <a:avLst/>
          </a:prstGeom>
        </p:spPr>
      </p:pic>
    </p:spTree>
    <p:extLst>
      <p:ext uri="{BB962C8B-B14F-4D97-AF65-F5344CB8AC3E}">
        <p14:creationId xmlns:p14="http://schemas.microsoft.com/office/powerpoint/2010/main" val="30133061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632</TotalTime>
  <Words>385</Words>
  <Application>Microsoft Office PowerPoint</Application>
  <PresentationFormat>Widescreen</PresentationFormat>
  <Paragraphs>44</Paragraphs>
  <Slides>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Verdana</vt:lpstr>
      <vt:lpstr>Office Theme</vt:lpstr>
      <vt:lpstr>Ms</vt:lpstr>
      <vt:lpstr> Self introduction</vt:lpstr>
      <vt:lpstr> My career path and projects / Achievements</vt:lpstr>
      <vt:lpstr>Lessons learned from CHART Course</vt:lpstr>
      <vt:lpstr>Suggestion for the future</vt:lpstr>
      <vt:lpstr>Suggestion for the future</vt:lpstr>
    </vt:vector>
  </TitlesOfParts>
  <Company>IHO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POJ</dc:creator>
  <cp:lastModifiedBy>Ida Lyana KAMSANI (MPA)</cp:lastModifiedBy>
  <cp:revision>20</cp:revision>
  <dcterms:created xsi:type="dcterms:W3CDTF">2019-10-04T14:42:16Z</dcterms:created>
  <dcterms:modified xsi:type="dcterms:W3CDTF">2019-10-25T06:11:38Z</dcterms:modified>
</cp:coreProperties>
</file>